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70" r:id="rId3"/>
    <p:sldId id="271" r:id="rId4"/>
    <p:sldId id="272" r:id="rId5"/>
    <p:sldId id="275" r:id="rId6"/>
    <p:sldId id="274" r:id="rId7"/>
    <p:sldId id="276" r:id="rId8"/>
    <p:sldId id="277" r:id="rId9"/>
    <p:sldId id="273" r:id="rId10"/>
    <p:sldId id="278" r:id="rId11"/>
    <p:sldId id="292" r:id="rId12"/>
    <p:sldId id="279" r:id="rId13"/>
    <p:sldId id="280" r:id="rId14"/>
    <p:sldId id="281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70"/>
            <p14:sldId id="271"/>
            <p14:sldId id="272"/>
            <p14:sldId id="275"/>
            <p14:sldId id="274"/>
            <p14:sldId id="276"/>
            <p14:sldId id="277"/>
            <p14:sldId id="273"/>
            <p14:sldId id="278"/>
            <p14:sldId id="292"/>
            <p14:sldId id="279"/>
            <p14:sldId id="280"/>
            <p14:sldId id="281"/>
            <p14:sldId id="282"/>
            <p14:sldId id="284"/>
            <p14:sldId id="283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CF0000"/>
    <a:srgbClr val="B9B9B9"/>
    <a:srgbClr val="DDD9C3"/>
    <a:srgbClr val="C4BD97"/>
    <a:srgbClr val="003162"/>
    <a:srgbClr val="888888"/>
    <a:srgbClr val="FF0000"/>
    <a:srgbClr val="D8CF3D"/>
    <a:srgbClr val="00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27" autoAdjust="0"/>
  </p:normalViewPr>
  <p:slideViewPr>
    <p:cSldViewPr snapToGrid="0" snapToObjects="1">
      <p:cViewPr varScale="1">
        <p:scale>
          <a:sx n="122" d="100"/>
          <a:sy n="122" d="100"/>
        </p:scale>
        <p:origin x="1068" y="90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4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today:</a:t>
            </a:r>
            <a:br>
              <a:rPr lang="en-US" dirty="0"/>
            </a:br>
            <a:r>
              <a:rPr lang="en-US" dirty="0"/>
              <a:t>Photonic circuit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59523"/>
            <a:ext cx="7740650" cy="4365079"/>
          </a:xfrm>
        </p:spPr>
        <p:txBody>
          <a:bodyPr/>
          <a:lstStyle/>
          <a:p>
            <a:r>
              <a:rPr lang="en-US" dirty="0"/>
              <a:t>Today we will introduce </a:t>
            </a:r>
            <a:r>
              <a:rPr lang="en-US" dirty="0" err="1"/>
              <a:t>Lumerical</a:t>
            </a:r>
            <a:r>
              <a:rPr lang="en-US" dirty="0"/>
              <a:t> INTERCONNECT, a systems level photonic circuit simulator (think SPICE for photonics).</a:t>
            </a:r>
          </a:p>
          <a:p>
            <a:pPr lvl="1"/>
            <a:r>
              <a:rPr lang="en-US" dirty="0"/>
              <a:t>Simple introductory example: </a:t>
            </a:r>
            <a:r>
              <a:rPr lang="en-US" dirty="0" err="1"/>
              <a:t>Fabry</a:t>
            </a:r>
            <a:r>
              <a:rPr lang="en-US" dirty="0"/>
              <a:t>-Perot resonator simulation in INTERCONNECT</a:t>
            </a:r>
          </a:p>
          <a:p>
            <a:pPr lvl="1"/>
            <a:r>
              <a:rPr lang="en-US" dirty="0"/>
              <a:t>More complicated example: Extract S-parameters from FDTD simulation and import into INTERCONNECT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85" y="1069530"/>
            <a:ext cx="5928360" cy="49346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Click on mirror element</a:t>
            </a:r>
          </a:p>
          <a:p>
            <a:pPr lvl="1"/>
            <a:r>
              <a:rPr lang="en-US" sz="1800" dirty="0" smtClean="0"/>
              <a:t>Standard </a:t>
            </a:r>
            <a:r>
              <a:rPr lang="en-US" sz="1800" dirty="0" smtClean="0">
                <a:sym typeface="Wingdings" panose="05000000000000000000" pitchFamily="2" charset="2"/>
              </a:rPr>
              <a:t> Reflectivity </a:t>
            </a:r>
            <a:r>
              <a:rPr lang="en-US" sz="1800" dirty="0">
                <a:sym typeface="Wingdings" panose="05000000000000000000" pitchFamily="2" charset="2"/>
              </a:rPr>
              <a:t>= </a:t>
            </a:r>
            <a:r>
              <a:rPr lang="en-US" sz="1800" dirty="0" smtClean="0">
                <a:sym typeface="Wingdings" panose="05000000000000000000" pitchFamily="2" charset="2"/>
              </a:rPr>
              <a:t>0.5 for both mirrors</a:t>
            </a:r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Click on waveguide element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Standard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Length </a:t>
            </a:r>
            <a:r>
              <a:rPr lang="en-US" sz="1800" dirty="0">
                <a:sym typeface="Wingdings" panose="05000000000000000000" pitchFamily="2" charset="2"/>
              </a:rPr>
              <a:t>= </a:t>
            </a:r>
            <a:r>
              <a:rPr lang="en-US" sz="1800" dirty="0" smtClean="0">
                <a:sym typeface="Wingdings" panose="05000000000000000000" pitchFamily="2" charset="2"/>
              </a:rPr>
              <a:t>10 </a:t>
            </a:r>
            <a:r>
              <a:rPr lang="el-GR" sz="1800" dirty="0" smtClean="0">
                <a:sym typeface="Wingdings" panose="05000000000000000000" pitchFamily="2" charset="2"/>
              </a:rPr>
              <a:t>μ</a:t>
            </a:r>
            <a:r>
              <a:rPr lang="en-US" sz="1800" dirty="0" smtClean="0">
                <a:sym typeface="Wingdings" panose="05000000000000000000" pitchFamily="2" charset="2"/>
              </a:rPr>
              <a:t>m (</a:t>
            </a:r>
            <a:r>
              <a:rPr lang="en-US" sz="1800" u="sng" dirty="0" smtClean="0">
                <a:sym typeface="Wingdings" panose="05000000000000000000" pitchFamily="2" charset="2"/>
              </a:rPr>
              <a:t>watch units</a:t>
            </a:r>
            <a:r>
              <a:rPr lang="en-US" sz="1800" dirty="0" smtClean="0">
                <a:sym typeface="Wingdings" panose="05000000000000000000" pitchFamily="2" charset="2"/>
              </a:rPr>
              <a:t>!)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Waveguide  Mode 1  effective </a:t>
            </a:r>
            <a:r>
              <a:rPr lang="en-US" sz="1800" dirty="0" smtClean="0">
                <a:sym typeface="Wingdings" panose="05000000000000000000" pitchFamily="2" charset="2"/>
              </a:rPr>
              <a:t>index 1  </a:t>
            </a:r>
            <a:r>
              <a:rPr lang="en-US" sz="1800" dirty="0">
                <a:sym typeface="Wingdings" panose="05000000000000000000" pitchFamily="2" charset="2"/>
              </a:rPr>
              <a:t>= 2.8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   			 </a:t>
            </a:r>
            <a:r>
              <a:rPr lang="en-US" sz="1800" dirty="0" smtClean="0">
                <a:sym typeface="Wingdings" panose="05000000000000000000" pitchFamily="2" charset="2"/>
              </a:rPr>
              <a:t>		  group </a:t>
            </a:r>
            <a:r>
              <a:rPr lang="en-US" sz="1800" dirty="0">
                <a:sym typeface="Wingdings" panose="05000000000000000000" pitchFamily="2" charset="2"/>
              </a:rPr>
              <a:t>index </a:t>
            </a:r>
            <a:r>
              <a:rPr lang="en-US" sz="1800" dirty="0" smtClean="0">
                <a:sym typeface="Wingdings" panose="05000000000000000000" pitchFamily="2" charset="2"/>
              </a:rPr>
              <a:t>1 = </a:t>
            </a:r>
            <a:r>
              <a:rPr lang="en-US" sz="1800" dirty="0">
                <a:sym typeface="Wingdings" panose="05000000000000000000" pitchFamily="2" charset="2"/>
              </a:rPr>
              <a:t>2.8</a:t>
            </a:r>
            <a:endParaRPr lang="en-US" sz="1800" dirty="0"/>
          </a:p>
          <a:p>
            <a:r>
              <a:rPr lang="en-US" sz="2000" dirty="0"/>
              <a:t>Add one Optical Network Analyzer to simulation </a:t>
            </a:r>
            <a:r>
              <a:rPr lang="en-US" sz="2000" dirty="0" smtClean="0"/>
              <a:t>space (</a:t>
            </a:r>
            <a:r>
              <a:rPr lang="en-US" sz="2000" b="1" i="1" dirty="0" err="1" smtClean="0"/>
              <a:t>Analyzers</a:t>
            </a:r>
            <a:r>
              <a:rPr lang="en-US" sz="2000" b="1" dirty="0" err="1" smtClean="0">
                <a:sym typeface="Wingdings" panose="05000000000000000000" pitchFamily="2" charset="2"/>
              </a:rPr>
              <a:t></a:t>
            </a:r>
            <a:r>
              <a:rPr lang="en-US" sz="2000" b="1" i="1" dirty="0" err="1" smtClean="0"/>
              <a:t>Optical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Change the following properties:</a:t>
            </a:r>
          </a:p>
          <a:p>
            <a:pPr lvl="1"/>
            <a:r>
              <a:rPr lang="en-US" sz="1800" dirty="0" smtClean="0"/>
              <a:t>Standard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>
                <a:sym typeface="Wingdings" panose="05000000000000000000" pitchFamily="2" charset="2"/>
              </a:rPr>
              <a:t>Number of input ports = 2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		  </a:t>
            </a:r>
            <a:r>
              <a:rPr lang="en-US" sz="1800" dirty="0" smtClean="0">
                <a:sym typeface="Wingdings" panose="05000000000000000000" pitchFamily="2" charset="2"/>
              </a:rPr>
              <a:t>	   </a:t>
            </a:r>
            <a:r>
              <a:rPr lang="en-US" sz="1800" dirty="0">
                <a:sym typeface="Wingdings" panose="05000000000000000000" pitchFamily="2" charset="2"/>
              </a:rPr>
              <a:t>Frequency range = 50 </a:t>
            </a:r>
            <a:r>
              <a:rPr lang="en-US" sz="1800" dirty="0" smtClean="0">
                <a:sym typeface="Wingdings" panose="05000000000000000000" pitchFamily="2" charset="2"/>
              </a:rPr>
              <a:t>THz (units!)</a:t>
            </a:r>
            <a:r>
              <a:rPr lang="en-US" sz="1800" dirty="0">
                <a:sym typeface="Wingdings" panose="05000000000000000000" pitchFamily="2" charset="2"/>
              </a:rPr>
              <a:t/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		    </a:t>
            </a:r>
            <a:r>
              <a:rPr lang="en-US" sz="1800" dirty="0" smtClean="0">
                <a:sym typeface="Wingdings" panose="05000000000000000000" pitchFamily="2" charset="2"/>
              </a:rPr>
              <a:t>	   Number </a:t>
            </a:r>
            <a:r>
              <a:rPr lang="en-US" sz="1800" dirty="0">
                <a:sym typeface="Wingdings" panose="05000000000000000000" pitchFamily="2" charset="2"/>
              </a:rPr>
              <a:t>of points = 1000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795" y="1202499"/>
            <a:ext cx="2870281" cy="359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208" y="5040926"/>
            <a:ext cx="3405242" cy="15796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83760" y="4917440"/>
            <a:ext cx="123952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41117" y="1767840"/>
            <a:ext cx="669843" cy="121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087360" y="199136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03" y="798554"/>
            <a:ext cx="6413047" cy="51281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15037" y="3127041"/>
            <a:ext cx="0" cy="1524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15234" y="2203711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Port 1 should</a:t>
            </a:r>
            <a:br>
              <a:rPr lang="en-US" dirty="0"/>
            </a:br>
            <a:r>
              <a:rPr lang="en-US" dirty="0"/>
              <a:t>be connected to the</a:t>
            </a:r>
            <a:br>
              <a:rPr lang="en-US" dirty="0"/>
            </a:br>
            <a:r>
              <a:rPr lang="en-US" dirty="0"/>
              <a:t>input port of the 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2013267"/>
            <a:ext cx="1257300" cy="3705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2330" y="5316442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MIRR_2,</a:t>
            </a:r>
          </a:p>
          <a:p>
            <a:r>
              <a:rPr lang="en-US" dirty="0" smtClean="0"/>
              <a:t>Horizontal flip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89775" y="3749040"/>
            <a:ext cx="550545" cy="1493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32842" y="947377"/>
            <a:ext cx="361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connect ports: click on one, drag, release on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3673021" cy="4622103"/>
          </a:xfrm>
        </p:spPr>
        <p:txBody>
          <a:bodyPr/>
          <a:lstStyle/>
          <a:p>
            <a:r>
              <a:rPr lang="en-US" dirty="0"/>
              <a:t>Run the simulation</a:t>
            </a:r>
          </a:p>
          <a:p>
            <a:r>
              <a:rPr lang="en-US" dirty="0"/>
              <a:t>Click </a:t>
            </a:r>
            <a:r>
              <a:rPr lang="en-US" b="1" i="1" dirty="0"/>
              <a:t>ONA</a:t>
            </a:r>
            <a:r>
              <a:rPr lang="en-US" dirty="0"/>
              <a:t> in the Element tree. In the Results view right-click </a:t>
            </a:r>
            <a:r>
              <a:rPr lang="en-US" b="1" dirty="0"/>
              <a:t>Input 2 </a:t>
            </a:r>
            <a:r>
              <a:rPr lang="en-US" b="1" dirty="0">
                <a:sym typeface="Wingdings" panose="05000000000000000000" pitchFamily="2" charset="2"/>
              </a:rPr>
              <a:t> Mode 1  </a:t>
            </a:r>
            <a:r>
              <a:rPr lang="en-US" b="1" dirty="0" smtClean="0">
                <a:sym typeface="Wingdings" panose="05000000000000000000" pitchFamily="2" charset="2"/>
              </a:rPr>
              <a:t>transmission  Visualize  New Visualizer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170" y="766174"/>
            <a:ext cx="963385" cy="23747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22864" y="1510393"/>
            <a:ext cx="726622" cy="163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3277496"/>
            <a:ext cx="3712109" cy="3498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475" y="1114968"/>
            <a:ext cx="2532562" cy="2094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5741" y="766174"/>
            <a:ext cx="146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Element tree:</a:t>
            </a:r>
            <a:endParaRPr lang="en-US" u="sng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86320" y="2162085"/>
            <a:ext cx="375275" cy="266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5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1202" b="1980"/>
          <a:stretch/>
        </p:blipFill>
        <p:spPr>
          <a:xfrm>
            <a:off x="897924" y="852488"/>
            <a:ext cx="6928022" cy="4971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5910262"/>
            <a:ext cx="2981325" cy="8286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289040" y="5709920"/>
            <a:ext cx="69088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S-parameter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3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6984261" y="269815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4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704593" y="3812461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9253" y="345102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75418" y="4135201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4929" y="379848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57296" y="2042984"/>
            <a:ext cx="729536" cy="614522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844095" y="1713470"/>
            <a:ext cx="754413" cy="661541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037753">
            <a:off x="5905131" y="171996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rot="19227604">
            <a:off x="6202245" y="20164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5145" y="940373"/>
                <a:ext cx="1580369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5" y="940373"/>
                <a:ext cx="1580369" cy="778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30041" y="1771664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1" y="1771664"/>
                <a:ext cx="1630575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736349" y="945266"/>
                <a:ext cx="164872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9" y="945266"/>
                <a:ext cx="1648720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61097" y="1896224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7" y="1896224"/>
                <a:ext cx="1630575" cy="790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726085" y="3229232"/>
            <a:ext cx="0" cy="1341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91672" y="456263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35861" y="1743881"/>
            <a:ext cx="1508784" cy="15740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900000">
            <a:off x="6735047" y="271924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</p:spTree>
    <p:extLst>
      <p:ext uri="{BB962C8B-B14F-4D97-AF65-F5344CB8AC3E}">
        <p14:creationId xmlns:p14="http://schemas.microsoft.com/office/powerpoint/2010/main" val="317874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S-parameter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get the field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Lumerical</a:t>
                </a:r>
                <a:r>
                  <a:rPr lang="en-US" dirty="0"/>
                  <a:t> has built-in mode expansion monitor that can determine these coefficients and allow us to extract S-parameters.</a:t>
                </a:r>
              </a:p>
              <a:p>
                <a:r>
                  <a:rPr lang="en-US" dirty="0"/>
                  <a:t>The mode expansion assumes field can be expanded using the </a:t>
                </a:r>
                <a:r>
                  <a:rPr lang="en-US" dirty="0" err="1"/>
                  <a:t>eigenmodes</a:t>
                </a:r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are the complex modal coefficients and will be returned by the mode expansion monitor. Important: the coefficients are normalized to 1 V/m!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 r="-630" b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8491" y="3637118"/>
                <a:ext cx="3859710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𝑓𝑜𝑟𝑤𝑎𝑟𝑑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𝑏𝑎𝑐𝑘𝑤𝑎𝑟𝑑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491" y="3637118"/>
                <a:ext cx="3859710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00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#1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3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6984261" y="269815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4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704593" y="3812461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9253" y="345102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75418" y="4135201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4929" y="379848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57296" y="2042984"/>
            <a:ext cx="729536" cy="614522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227604">
            <a:off x="6202245" y="20164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4174" y="1853452"/>
                <a:ext cx="463960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fiber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waveguide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4" y="1853452"/>
                <a:ext cx="4639603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0968" y="1008365"/>
                <a:ext cx="164872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8" y="1008365"/>
                <a:ext cx="1648720" cy="778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3726085" y="3229232"/>
            <a:ext cx="0" cy="1341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91672" y="4478459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35861" y="1743881"/>
            <a:ext cx="1508784" cy="15740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900000">
            <a:off x="6735047" y="271924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2671085"/>
            <a:ext cx="707921" cy="88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12" y="3043707"/>
            <a:ext cx="170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Necessary to deal with </a:t>
            </a:r>
            <a:r>
              <a:rPr lang="en-US" dirty="0" err="1"/>
              <a:t>Lumerical</a:t>
            </a:r>
            <a:r>
              <a:rPr lang="en-US" dirty="0"/>
              <a:t>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6043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#2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3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6984261" y="269815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4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2675418" y="4135201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4929" y="379848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57296" y="2042984"/>
            <a:ext cx="729536" cy="614522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227604">
            <a:off x="6202245" y="20164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4174" y="1853452"/>
                <a:ext cx="4676472" cy="937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waveguide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fiber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4" y="1853452"/>
                <a:ext cx="4676472" cy="93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0968" y="1008365"/>
                <a:ext cx="1625252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8" y="1008365"/>
                <a:ext cx="1625252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3726085" y="3229232"/>
            <a:ext cx="0" cy="1341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91672" y="4478459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35861" y="1743881"/>
            <a:ext cx="1508784" cy="15740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900000">
            <a:off x="6735047" y="271924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2671085"/>
            <a:ext cx="707921" cy="88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12" y="3043707"/>
            <a:ext cx="170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Necessary to deal with </a:t>
            </a:r>
            <a:r>
              <a:rPr lang="en-US" dirty="0" err="1"/>
              <a:t>Lumerical</a:t>
            </a:r>
            <a:r>
              <a:rPr lang="en-US" dirty="0"/>
              <a:t> normalization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44095" y="1713470"/>
            <a:ext cx="754413" cy="661541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9037753">
            <a:off x="5905131" y="171996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0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S-parameter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92195"/>
            <a:ext cx="7740650" cy="4432407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Lumerical</a:t>
            </a:r>
            <a:r>
              <a:rPr lang="en-US" dirty="0"/>
              <a:t> FDTD file </a:t>
            </a:r>
            <a:r>
              <a:rPr lang="en-US" dirty="0" err="1"/>
              <a:t>grating_coupler_S_param.fsp</a:t>
            </a:r>
            <a:endParaRPr lang="en-US" dirty="0"/>
          </a:p>
          <a:p>
            <a:r>
              <a:rPr lang="en-US" dirty="0"/>
              <a:t>Open </a:t>
            </a:r>
            <a:r>
              <a:rPr lang="en-US" dirty="0" err="1"/>
              <a:t>Lumerical</a:t>
            </a:r>
            <a:r>
              <a:rPr lang="en-US" dirty="0"/>
              <a:t> script </a:t>
            </a:r>
            <a:r>
              <a:rPr lang="en-US" dirty="0" err="1" smtClean="0"/>
              <a:t>S_param_extraction.lsf</a:t>
            </a:r>
            <a:r>
              <a:rPr lang="en-US" dirty="0" smtClean="0"/>
              <a:t> (click and drag into FDTD window)</a:t>
            </a:r>
            <a:endParaRPr lang="en-US" dirty="0"/>
          </a:p>
          <a:p>
            <a:r>
              <a:rPr lang="en-US" dirty="0"/>
              <a:t>You will see grating geometry that we simulated at the end of last discussion plus the addition of mode expansion monitors.</a:t>
            </a:r>
          </a:p>
          <a:p>
            <a:r>
              <a:rPr lang="en-US" dirty="0"/>
              <a:t>The script will run the simulation twice and automatically extract the S-parameters using the </a:t>
            </a:r>
            <a:br>
              <a:rPr lang="en-US" dirty="0"/>
            </a:br>
            <a:r>
              <a:rPr lang="en-US" dirty="0"/>
              <a:t>mode expansion monitors and </a:t>
            </a:r>
            <a:br>
              <a:rPr lang="en-US" dirty="0"/>
            </a:br>
            <a:r>
              <a:rPr lang="en-US" dirty="0"/>
              <a:t>save to a txt file.</a:t>
            </a:r>
          </a:p>
          <a:p>
            <a:r>
              <a:rPr lang="en-US" dirty="0"/>
              <a:t>Run the script.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7" y="4155465"/>
            <a:ext cx="2932115" cy="239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15" y="5110480"/>
            <a:ext cx="2524125" cy="16668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36033" y="5337938"/>
            <a:ext cx="711200" cy="242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S-parameter extraction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51" y="1272359"/>
            <a:ext cx="6566330" cy="47555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51446" y="4555524"/>
            <a:ext cx="525354" cy="568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8306" y="4000156"/>
            <a:ext cx="227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reflections back toward source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267" y="5865017"/>
            <a:ext cx="327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i="1" dirty="0" smtClean="0"/>
              <a:t>Scalar operation </a:t>
            </a:r>
            <a:r>
              <a:rPr lang="en-US" dirty="0" smtClean="0">
                <a:latin typeface="Calibri" panose="020F0502020204030204" pitchFamily="34" charset="0"/>
              </a:rPr>
              <a:t>→ </a:t>
            </a:r>
            <a:r>
              <a:rPr lang="en-US" i="1" dirty="0" smtClean="0"/>
              <a:t>Abs</a:t>
            </a:r>
            <a:r>
              <a:rPr lang="en-US" dirty="0" smtClean="0"/>
              <a:t>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6" y="1222497"/>
            <a:ext cx="6907796" cy="4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S-parameter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74573"/>
            <a:ext cx="7740650" cy="4350029"/>
          </a:xfrm>
        </p:spPr>
        <p:txBody>
          <a:bodyPr/>
          <a:lstStyle/>
          <a:p>
            <a:r>
              <a:rPr lang="en-US" dirty="0"/>
              <a:t>Open the </a:t>
            </a:r>
            <a:r>
              <a:rPr lang="en-US" dirty="0" err="1"/>
              <a:t>Lumerical</a:t>
            </a:r>
            <a:r>
              <a:rPr lang="en-US" dirty="0"/>
              <a:t> INTERCONNECT file </a:t>
            </a:r>
            <a:r>
              <a:rPr lang="en-US" dirty="0" err="1"/>
              <a:t>grating_coupler_interconnect.icp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900" y="2370202"/>
            <a:ext cx="503405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S-parameter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i="1" dirty="0"/>
              <a:t>grating coupler 1 </a:t>
            </a:r>
            <a:r>
              <a:rPr lang="en-US" dirty="0" smtClean="0"/>
              <a:t>and </a:t>
            </a:r>
            <a:r>
              <a:rPr lang="en-US" dirty="0"/>
              <a:t>within the </a:t>
            </a:r>
            <a:r>
              <a:rPr lang="en-US" b="1" i="1" dirty="0"/>
              <a:t>Property </a:t>
            </a:r>
            <a:r>
              <a:rPr lang="en-US" b="1" i="1" dirty="0" smtClean="0"/>
              <a:t>View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b="1" i="1" dirty="0" smtClean="0">
                <a:sym typeface="Wingdings" panose="05000000000000000000" pitchFamily="2" charset="2"/>
              </a:rPr>
              <a:t>Standard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s parameters file name</a:t>
            </a:r>
            <a:r>
              <a:rPr lang="en-US" dirty="0" smtClean="0">
                <a:sym typeface="Wingdings" panose="05000000000000000000" pitchFamily="2" charset="2"/>
              </a:rPr>
              <a:t>,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double click filename and </a:t>
            </a:r>
            <a:r>
              <a:rPr lang="en-US" dirty="0" smtClean="0"/>
              <a:t>click Open</a:t>
            </a:r>
          </a:p>
          <a:p>
            <a:r>
              <a:rPr lang="en-US" dirty="0" smtClean="0"/>
              <a:t>Set </a:t>
            </a:r>
            <a:r>
              <a:rPr lang="en-US" b="1" i="1" dirty="0" smtClean="0"/>
              <a:t>load from file </a:t>
            </a:r>
            <a:r>
              <a:rPr lang="en-US" dirty="0" smtClean="0"/>
              <a:t>= true</a:t>
            </a:r>
            <a:endParaRPr lang="en-US" dirty="0"/>
          </a:p>
          <a:p>
            <a:r>
              <a:rPr lang="en-US" dirty="0"/>
              <a:t>Select the txt file </a:t>
            </a:r>
            <a:r>
              <a:rPr lang="en-US" dirty="0" smtClean="0"/>
              <a:t>grating_S.txt (generated from FDTD)</a:t>
            </a:r>
            <a:endParaRPr lang="en-US" dirty="0"/>
          </a:p>
          <a:p>
            <a:r>
              <a:rPr lang="en-US" dirty="0"/>
              <a:t>Repeat for </a:t>
            </a:r>
            <a:r>
              <a:rPr lang="en-US" b="1" i="1" dirty="0"/>
              <a:t>grating coupler 2.</a:t>
            </a:r>
          </a:p>
          <a:p>
            <a:r>
              <a:rPr lang="en-US" dirty="0"/>
              <a:t>Open the </a:t>
            </a:r>
            <a:r>
              <a:rPr lang="en-US" dirty="0" err="1"/>
              <a:t>Lumerical</a:t>
            </a:r>
            <a:r>
              <a:rPr lang="en-US" dirty="0"/>
              <a:t> script file </a:t>
            </a:r>
            <a:r>
              <a:rPr lang="en-US" dirty="0" err="1" smtClean="0"/>
              <a:t>grating_coupler_interconnect.lsf</a:t>
            </a:r>
            <a:r>
              <a:rPr lang="en-US" dirty="0" smtClean="0"/>
              <a:t> (click and drag into window)</a:t>
            </a:r>
            <a:endParaRPr lang="en-US" dirty="0"/>
          </a:p>
          <a:p>
            <a:r>
              <a:rPr lang="en-US" dirty="0"/>
              <a:t>Run the script.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61" y="4376748"/>
            <a:ext cx="2973339" cy="242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20" y="4300790"/>
            <a:ext cx="2366737" cy="17855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30844" y="4755974"/>
            <a:ext cx="465365" cy="47878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91083" y="6348141"/>
            <a:ext cx="628650" cy="40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 + waveguide simulation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500" y="1343025"/>
            <a:ext cx="23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Combined S-parameter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74" y="1369478"/>
            <a:ext cx="27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Reflectance / Transmittance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" y="1834059"/>
            <a:ext cx="4343862" cy="3129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27" y="1834059"/>
            <a:ext cx="4407446" cy="3129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972" y="3830988"/>
            <a:ext cx="23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Fabry-perot</a:t>
            </a:r>
            <a:r>
              <a:rPr lang="en-US" dirty="0" smtClean="0"/>
              <a:t> oscillations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2759529"/>
            <a:ext cx="1" cy="1071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29919" y="4200320"/>
            <a:ext cx="84681" cy="281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of extracting S-parameters and using INTERCONNECT to run a system level circuit simulation has two primary benefits:</a:t>
            </a:r>
          </a:p>
          <a:p>
            <a:pPr lvl="1"/>
            <a:r>
              <a:rPr lang="en-US" dirty="0"/>
              <a:t>Break large simulation up into smaller simulations to reduce memory requirement (may be useful for final project).</a:t>
            </a:r>
          </a:p>
          <a:p>
            <a:pPr lvl="1"/>
            <a:r>
              <a:rPr lang="en-US" dirty="0"/>
              <a:t>Import empirically extracted S-parameters to build physically based model of a full system.</a:t>
            </a:r>
          </a:p>
        </p:txBody>
      </p:sp>
    </p:spTree>
    <p:extLst>
      <p:ext uri="{BB962C8B-B14F-4D97-AF65-F5344CB8AC3E}">
        <p14:creationId xmlns:p14="http://schemas.microsoft.com/office/powerpoint/2010/main" val="34695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82338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2165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6298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4543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06299" y="260659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9952" y="159333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3069" y="225304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2768" y="157342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1006" y="233817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08932" y="2686915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89430" y="1585784"/>
            <a:ext cx="3039763" cy="157342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Cavity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590" y="3135046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5130" y="3139028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6246" y="4173571"/>
            <a:ext cx="682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What is the power transmission through </a:t>
            </a:r>
            <a:r>
              <a:rPr lang="en-US" dirty="0" err="1"/>
              <a:t>Fabry</a:t>
            </a:r>
            <a:r>
              <a:rPr lang="en-US" dirty="0"/>
              <a:t>-Perot etalon?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44416" y="4806553"/>
                <a:ext cx="2421222" cy="670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16" y="4806553"/>
                <a:ext cx="2421222" cy="670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41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S-parameter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900" y="3632692"/>
            <a:ext cx="8355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generalize the </a:t>
            </a:r>
            <a:r>
              <a:rPr lang="en-US" dirty="0" err="1"/>
              <a:t>Fabry</a:t>
            </a:r>
            <a:r>
              <a:rPr lang="en-US" dirty="0"/>
              <a:t>-Perot cavity (and other optical components) to</a:t>
            </a:r>
          </a:p>
          <a:p>
            <a:r>
              <a:rPr lang="en-US" dirty="0"/>
              <a:t>a two-port representation which is fully defined by a scattering matrix (S-parameters).</a:t>
            </a:r>
          </a:p>
          <a:p>
            <a:r>
              <a:rPr lang="en-US" dirty="0"/>
              <a:t>This is completely analogous to electrical circuits.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94227" y="1592111"/>
            <a:ext cx="832021" cy="3707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4" y="1206020"/>
            <a:ext cx="4358886" cy="1584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44" y="1295245"/>
            <a:ext cx="3126205" cy="1193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50908" y="1577546"/>
                <a:ext cx="1066382" cy="51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08" y="1577546"/>
                <a:ext cx="1066382" cy="513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327350" y="2891481"/>
            <a:ext cx="197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component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54328" y="2891550"/>
            <a:ext cx="248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Two-port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05698" y="4822969"/>
                <a:ext cx="1580369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98" y="4822969"/>
                <a:ext cx="1580369" cy="778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574283" y="4822969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83" y="4822969"/>
                <a:ext cx="1630575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493074" y="4818333"/>
                <a:ext cx="164872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74" y="4818333"/>
                <a:ext cx="1648720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97240" y="4806208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40" y="4806208"/>
                <a:ext cx="1630575" cy="790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7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6246" y="4173571"/>
            <a:ext cx="682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What is the power transmission through </a:t>
            </a:r>
            <a:r>
              <a:rPr lang="en-US" dirty="0" err="1"/>
              <a:t>Fabry</a:t>
            </a:r>
            <a:r>
              <a:rPr lang="en-US" dirty="0"/>
              <a:t>-Perot etalon?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03658" y="4739863"/>
                <a:ext cx="1858329" cy="670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58" y="4739863"/>
                <a:ext cx="1858329" cy="670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2889430" y="1585784"/>
            <a:ext cx="3039763" cy="157342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782338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32165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706298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114543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706299" y="260659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09952" y="15933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13069" y="225304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32768" y="157342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07803" y="225442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0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6108932" y="262238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305590" y="3135046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45130" y="3139028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2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910087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13741" y="159333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892061" y="2623759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892912" y="2596992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02181" y="226507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03421" y="22544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66385" y="15985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4" name="Left Bracket 83"/>
          <p:cNvSpPr/>
          <p:nvPr/>
        </p:nvSpPr>
        <p:spPr>
          <a:xfrm>
            <a:off x="2798813" y="1173002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Bracket 84"/>
          <p:cNvSpPr/>
          <p:nvPr/>
        </p:nvSpPr>
        <p:spPr>
          <a:xfrm flipH="1">
            <a:off x="5692362" y="1198651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164658" y="10700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02807" y="10918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866590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910087" y="3624649"/>
            <a:ext cx="3019106" cy="0"/>
          </a:xfrm>
          <a:prstGeom prst="straightConnector1">
            <a:avLst/>
          </a:prstGeom>
          <a:ln>
            <a:solidFill>
              <a:srgbClr val="41414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258962" y="3298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824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89430" y="1585784"/>
            <a:ext cx="3039763" cy="157342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82338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2165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6298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4543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06299" y="260659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9952" y="15933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3069" y="225304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2768" y="157342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803" y="225442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0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08932" y="262238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5590" y="3135046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5130" y="3139028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10087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13741" y="159333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892061" y="2623759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892912" y="2596992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02181" y="226507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3421" y="22544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66385" y="15985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2798813" y="1173002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>
          <a:xfrm flipH="1">
            <a:off x="5692362" y="1198651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4658" y="10700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2807" y="10918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27673" y="4185142"/>
                <a:ext cx="1922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73" y="4185142"/>
                <a:ext cx="192200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95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27673" y="4626141"/>
                <a:ext cx="1685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73" y="4626141"/>
                <a:ext cx="1685846" cy="276999"/>
              </a:xfrm>
              <a:prstGeom prst="rect">
                <a:avLst/>
              </a:prstGeom>
              <a:blipFill>
                <a:blip r:embed="rId3"/>
                <a:stretch>
                  <a:fillRect l="-2888" r="-10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127673" y="5067140"/>
                <a:ext cx="1010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73" y="5067140"/>
                <a:ext cx="101021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422" r="-241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24813" y="5508139"/>
                <a:ext cx="1072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13" y="5508139"/>
                <a:ext cx="1072473" cy="276999"/>
              </a:xfrm>
              <a:prstGeom prst="rect">
                <a:avLst/>
              </a:prstGeom>
              <a:blipFill>
                <a:blip r:embed="rId5"/>
                <a:stretch>
                  <a:fillRect l="-5714" t="-4444" r="-228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4866590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38080" y="4190878"/>
                <a:ext cx="1541704" cy="563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80" y="4190878"/>
                <a:ext cx="1541704" cy="563103"/>
              </a:xfrm>
              <a:prstGeom prst="rect">
                <a:avLst/>
              </a:prstGeom>
              <a:blipFill>
                <a:blip r:embed="rId6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52013" y="4540027"/>
                <a:ext cx="1508298" cy="575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13" y="4540027"/>
                <a:ext cx="1508298" cy="575350"/>
              </a:xfrm>
              <a:prstGeom prst="rect">
                <a:avLst/>
              </a:prstGeom>
              <a:blipFill>
                <a:blip r:embed="rId7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910087" y="3624649"/>
            <a:ext cx="3019106" cy="0"/>
          </a:xfrm>
          <a:prstGeom prst="straightConnector1">
            <a:avLst/>
          </a:prstGeom>
          <a:ln>
            <a:solidFill>
              <a:srgbClr val="41414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8962" y="3298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41649" y="3508360"/>
                <a:ext cx="1675395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(Recall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9" y="3508360"/>
                <a:ext cx="1675395" cy="403444"/>
              </a:xfrm>
              <a:prstGeom prst="rect">
                <a:avLst/>
              </a:prstGeom>
              <a:blipFill rotWithShape="0">
                <a:blip r:embed="rId8"/>
                <a:stretch>
                  <a:fillRect l="-8727" t="-10606" r="-763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2217044" y="3806092"/>
            <a:ext cx="643387" cy="4220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4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5349" y="1248953"/>
                <a:ext cx="1922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" y="1248953"/>
                <a:ext cx="192200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95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5349" y="1689952"/>
                <a:ext cx="1685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" y="1689952"/>
                <a:ext cx="1685846" cy="276999"/>
              </a:xfrm>
              <a:prstGeom prst="rect">
                <a:avLst/>
              </a:prstGeom>
              <a:blipFill>
                <a:blip r:embed="rId3"/>
                <a:stretch>
                  <a:fillRect l="-2899" r="-108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5349" y="2130951"/>
                <a:ext cx="1010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" y="2130951"/>
                <a:ext cx="1010212" cy="276999"/>
              </a:xfrm>
              <a:prstGeom prst="rect">
                <a:avLst/>
              </a:prstGeom>
              <a:blipFill>
                <a:blip r:embed="rId4"/>
                <a:stretch>
                  <a:fillRect l="-5455" r="-242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2270873" y="1268947"/>
                <a:ext cx="1005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73" y="1268947"/>
                <a:ext cx="100585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455" r="-181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72482" y="1626878"/>
                <a:ext cx="1541704" cy="563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82" y="1626878"/>
                <a:ext cx="1541704" cy="563103"/>
              </a:xfrm>
              <a:prstGeom prst="rect">
                <a:avLst/>
              </a:prstGeom>
              <a:blipFill>
                <a:blip r:embed="rId6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89185" y="2041890"/>
                <a:ext cx="1508298" cy="575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5" y="2041890"/>
                <a:ext cx="1508298" cy="575350"/>
              </a:xfrm>
              <a:prstGeom prst="rect">
                <a:avLst/>
              </a:prstGeom>
              <a:blipFill>
                <a:blip r:embed="rId7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982412"/>
            <a:ext cx="4202366" cy="2046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956" y="3027871"/>
                <a:ext cx="1633589" cy="586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6" y="3027871"/>
                <a:ext cx="1633589" cy="586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31545" y="3038491"/>
                <a:ext cx="1201483" cy="597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45" y="3038491"/>
                <a:ext cx="1201483" cy="5977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227293" y="3680273"/>
                <a:ext cx="2014269" cy="624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293" y="3680273"/>
                <a:ext cx="2014269" cy="6246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301434" y="4399535"/>
                <a:ext cx="1703030" cy="612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434" y="4399535"/>
                <a:ext cx="1703030" cy="6129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9570" y="3589244"/>
                <a:ext cx="3718969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70" y="3589244"/>
                <a:ext cx="3718969" cy="595035"/>
              </a:xfrm>
              <a:prstGeom prst="rect">
                <a:avLst/>
              </a:prstGeom>
              <a:blipFill>
                <a:blip r:embed="rId14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7170" y="4411319"/>
                <a:ext cx="3718969" cy="280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70" y="4411319"/>
                <a:ext cx="3718969" cy="280205"/>
              </a:xfrm>
              <a:prstGeom prst="rect">
                <a:avLst/>
              </a:prstGeom>
              <a:blipFill>
                <a:blip r:embed="rId16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1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/>
          <a:stretch/>
        </p:blipFill>
        <p:spPr>
          <a:xfrm>
            <a:off x="1085850" y="1532238"/>
            <a:ext cx="7233596" cy="4554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0781" y="1020995"/>
                <a:ext cx="3718969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81" y="1020995"/>
                <a:ext cx="3718969" cy="595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626567" y="1900666"/>
            <a:ext cx="507400" cy="8238"/>
          </a:xfrm>
          <a:prstGeom prst="straightConnector1">
            <a:avLst/>
          </a:prstGeom>
          <a:ln>
            <a:solidFill>
              <a:srgbClr val="41414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6681" y="1363362"/>
                <a:ext cx="1180260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𝐹𝑆𝑅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81" y="1363362"/>
                <a:ext cx="1180260" cy="474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23006" y="988541"/>
            <a:ext cx="25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spectral range (FSR)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1946" y="3163250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0.5</a:t>
            </a:r>
          </a:p>
          <a:p>
            <a:r>
              <a:rPr lang="en-US" dirty="0"/>
              <a:t>n = 2.8</a:t>
            </a:r>
          </a:p>
          <a:p>
            <a:r>
              <a:rPr lang="en-US" dirty="0"/>
              <a:t>L = 10µm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251154" y="3624914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0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934690"/>
          </a:xfrm>
        </p:spPr>
        <p:txBody>
          <a:bodyPr/>
          <a:lstStyle/>
          <a:p>
            <a:r>
              <a:rPr lang="en-US" dirty="0"/>
              <a:t>Open INTERCONNECT</a:t>
            </a:r>
          </a:p>
          <a:p>
            <a:r>
              <a:rPr lang="en-US" dirty="0"/>
              <a:t>Add two </a:t>
            </a:r>
            <a:r>
              <a:rPr lang="en-US" b="1" dirty="0"/>
              <a:t>Mirror </a:t>
            </a:r>
            <a:r>
              <a:rPr lang="en-US" dirty="0"/>
              <a:t>and one </a:t>
            </a:r>
            <a:r>
              <a:rPr lang="en-US" b="1" dirty="0"/>
              <a:t>Straight waveguide</a:t>
            </a:r>
            <a:r>
              <a:rPr lang="en-US" dirty="0"/>
              <a:t> elements to the simulation </a:t>
            </a:r>
            <a:r>
              <a:rPr lang="en-US" dirty="0" smtClean="0"/>
              <a:t>space (click and drag)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485" y="2365152"/>
            <a:ext cx="6077941" cy="44928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72100" y="2596243"/>
            <a:ext cx="2743200" cy="3763736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21120" y="3962400"/>
            <a:ext cx="396240" cy="284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461760" y="4856480"/>
            <a:ext cx="396240" cy="284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451600" y="4216400"/>
            <a:ext cx="396240" cy="284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9196" y="4570214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and drag to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130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44584</TotalTime>
  <Words>621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Discussion today: Photonic circuit simulation</vt:lpstr>
      <vt:lpstr>PowerPoint Presentation</vt:lpstr>
      <vt:lpstr>Fabry-Perot etalon example</vt:lpstr>
      <vt:lpstr>S-parameter</vt:lpstr>
      <vt:lpstr>Fabry-Perot etalon example</vt:lpstr>
      <vt:lpstr>Fabry-Perot etalon example</vt:lpstr>
      <vt:lpstr>Fabry-Perot etalon example</vt:lpstr>
      <vt:lpstr>Fabry-Perot etalon example</vt:lpstr>
      <vt:lpstr>Fabry-Perot etalon simulation</vt:lpstr>
      <vt:lpstr>Fabry-Perot etalon simulation</vt:lpstr>
      <vt:lpstr>Fabry-Perot etalon simulation</vt:lpstr>
      <vt:lpstr>Fabry-Perot etalon simulation</vt:lpstr>
      <vt:lpstr>Fabry-Perot etalon simulation</vt:lpstr>
      <vt:lpstr>Grating S-parameter</vt:lpstr>
      <vt:lpstr>Grating S-parameter</vt:lpstr>
      <vt:lpstr>Simulation #1</vt:lpstr>
      <vt:lpstr>Simulation #2</vt:lpstr>
      <vt:lpstr>Grating S-parameter extraction</vt:lpstr>
      <vt:lpstr>Grating S-parameter extraction</vt:lpstr>
      <vt:lpstr>Grating S-parameter extraction</vt:lpstr>
      <vt:lpstr>Import S-parameter</vt:lpstr>
      <vt:lpstr>Grating  + waveguide simulation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1004</cp:revision>
  <cp:lastPrinted>2016-02-08T21:44:09Z</cp:lastPrinted>
  <dcterms:created xsi:type="dcterms:W3CDTF">2013-01-15T19:08:57Z</dcterms:created>
  <dcterms:modified xsi:type="dcterms:W3CDTF">2018-03-14T21:04:37Z</dcterms:modified>
</cp:coreProperties>
</file>